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1" r:id="rId2"/>
    <p:sldId id="362" r:id="rId3"/>
    <p:sldId id="343" r:id="rId4"/>
    <p:sldId id="361" r:id="rId5"/>
    <p:sldId id="366" r:id="rId6"/>
    <p:sldId id="376" r:id="rId7"/>
    <p:sldId id="375" r:id="rId8"/>
    <p:sldId id="372" r:id="rId9"/>
    <p:sldId id="363" r:id="rId10"/>
    <p:sldId id="368" r:id="rId11"/>
    <p:sldId id="359" r:id="rId12"/>
    <p:sldId id="353" r:id="rId13"/>
    <p:sldId id="335" r:id="rId14"/>
    <p:sldId id="360" r:id="rId15"/>
    <p:sldId id="373" r:id="rId16"/>
    <p:sldId id="374" r:id="rId17"/>
    <p:sldId id="364" r:id="rId18"/>
    <p:sldId id="370" r:id="rId19"/>
    <p:sldId id="369" r:id="rId20"/>
    <p:sldId id="340" r:id="rId21"/>
    <p:sldId id="329" r:id="rId22"/>
    <p:sldId id="36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4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328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8F9C2-0DC4-0B49-AE9B-F2E77DA9DEE4}" type="datetimeFigureOut">
              <a:rPr lang="en-US" smtClean="0"/>
              <a:t>07/11/17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B6CFF-819B-5147-ACEE-F19F141A6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2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5" indent="0" algn="ctr">
              <a:buNone/>
              <a:defRPr sz="2000"/>
            </a:lvl2pPr>
            <a:lvl3pPr marL="914330" indent="0" algn="ctr">
              <a:buNone/>
              <a:defRPr sz="1800"/>
            </a:lvl3pPr>
            <a:lvl4pPr marL="1371497" indent="0" algn="ctr">
              <a:buNone/>
              <a:defRPr sz="1600"/>
            </a:lvl4pPr>
            <a:lvl5pPr marL="1828662" indent="0" algn="ctr">
              <a:buNone/>
              <a:defRPr sz="1600"/>
            </a:lvl5pPr>
            <a:lvl6pPr marL="2285827" indent="0" algn="ctr">
              <a:buNone/>
              <a:defRPr sz="1600"/>
            </a:lvl6pPr>
            <a:lvl7pPr marL="2742992" indent="0" algn="ctr">
              <a:buNone/>
              <a:defRPr sz="1600"/>
            </a:lvl7pPr>
            <a:lvl8pPr marL="3200159" indent="0" algn="ctr">
              <a:buNone/>
              <a:defRPr sz="1600"/>
            </a:lvl8pPr>
            <a:lvl9pPr marL="365732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30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45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872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295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50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739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7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2" indent="0">
              <a:buNone/>
              <a:defRPr sz="1600" b="1"/>
            </a:lvl7pPr>
            <a:lvl8pPr marL="3200159" indent="0">
              <a:buNone/>
              <a:defRPr sz="1600" b="1"/>
            </a:lvl8pPr>
            <a:lvl9pPr marL="3657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7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2" indent="0">
              <a:buNone/>
              <a:defRPr sz="1600" b="1"/>
            </a:lvl7pPr>
            <a:lvl8pPr marL="3200159" indent="0">
              <a:buNone/>
              <a:defRPr sz="1600" b="1"/>
            </a:lvl8pPr>
            <a:lvl9pPr marL="3657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24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96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737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400"/>
            </a:lvl2pPr>
            <a:lvl3pPr marL="914330" indent="0">
              <a:buNone/>
              <a:defRPr sz="1200"/>
            </a:lvl3pPr>
            <a:lvl4pPr marL="1371497" indent="0">
              <a:buNone/>
              <a:defRPr sz="1000"/>
            </a:lvl4pPr>
            <a:lvl5pPr marL="1828662" indent="0">
              <a:buNone/>
              <a:defRPr sz="1000"/>
            </a:lvl5pPr>
            <a:lvl6pPr marL="2285827" indent="0">
              <a:buNone/>
              <a:defRPr sz="1000"/>
            </a:lvl6pPr>
            <a:lvl7pPr marL="2742992" indent="0">
              <a:buNone/>
              <a:defRPr sz="1000"/>
            </a:lvl7pPr>
            <a:lvl8pPr marL="3200159" indent="0">
              <a:buNone/>
              <a:defRPr sz="1000"/>
            </a:lvl8pPr>
            <a:lvl9pPr marL="36573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4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7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2" indent="0">
              <a:buNone/>
              <a:defRPr sz="2000"/>
            </a:lvl7pPr>
            <a:lvl8pPr marL="3200159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400"/>
            </a:lvl2pPr>
            <a:lvl3pPr marL="914330" indent="0">
              <a:buNone/>
              <a:defRPr sz="1200"/>
            </a:lvl3pPr>
            <a:lvl4pPr marL="1371497" indent="0">
              <a:buNone/>
              <a:defRPr sz="1000"/>
            </a:lvl4pPr>
            <a:lvl5pPr marL="1828662" indent="0">
              <a:buNone/>
              <a:defRPr sz="1000"/>
            </a:lvl5pPr>
            <a:lvl6pPr marL="2285827" indent="0">
              <a:buNone/>
              <a:defRPr sz="1000"/>
            </a:lvl6pPr>
            <a:lvl7pPr marL="2742992" indent="0">
              <a:buNone/>
              <a:defRPr sz="1000"/>
            </a:lvl7pPr>
            <a:lvl8pPr marL="3200159" indent="0">
              <a:buNone/>
              <a:defRPr sz="1000"/>
            </a:lvl8pPr>
            <a:lvl9pPr marL="36573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D155-025F-45F0-9D1F-D91BBC23FDEC}" type="datetimeFigureOut">
              <a:rPr lang="en-IE" smtClean="0"/>
              <a:t>07/11/17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84D-209E-4C26-8373-4E6326065E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3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© Copyright MBA Global AML 2017</a:t>
            </a:r>
          </a:p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59829" y="6592575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Principles of Marketing. Kotler et al.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015346" y="6620916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3" indent="-228583" algn="l" defTabSz="9143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8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9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5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0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5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1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7" indent="-228583" algn="l" defTabSz="9143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4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2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s://www.youtube.com/watch?v=aILYbUDGDks&amp;list=RDRBw08GbrR-g&amp;index=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2" name="Picture 1" descr="MBA GLOBAL INSTITUTE LOGO 20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6" y="1655581"/>
            <a:ext cx="2171700" cy="22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329765" y="2164084"/>
            <a:ext cx="9532470" cy="144654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Know Your Customer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6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329765" y="2164084"/>
            <a:ext cx="9532470" cy="144654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Why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85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TextBox 5"/>
          <p:cNvSpPr txBox="1"/>
          <p:nvPr/>
        </p:nvSpPr>
        <p:spPr>
          <a:xfrm>
            <a:off x="1187358" y="535905"/>
            <a:ext cx="9151936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Why is it important to know your customer</a:t>
            </a:r>
            <a:r>
              <a:rPr lang="en-IE" sz="32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3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4940" y="1394734"/>
            <a:ext cx="93980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Businesses want to attract potential customers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etter customer knowledge will help attract more of them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It is helpful to understand what influences peoples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choices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Knowing what customers want will help grow sales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7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8" y="535905"/>
            <a:ext cx="9151936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How to know your customer better</a:t>
            </a:r>
            <a:endParaRPr lang="en-IE" sz="3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162" y="1308439"/>
            <a:ext cx="10365993" cy="41344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uild up a picture of your customers by finding out more about them.</a:t>
            </a:r>
          </a:p>
          <a:p>
            <a:endParaRPr lang="en-US" sz="22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For example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, in a particular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location, you may want to find out about their: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Age group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how many potential customers in each different age group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Gender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say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how many of each across different age ranges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Income level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age and gender together with income level is useful information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Education and Occupation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adds to building a more complete understanding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Sporting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and Social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interests</a:t>
            </a:r>
            <a:r>
              <a:rPr lang="mr-IN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and this list can continue indefinitely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2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8" y="535905"/>
            <a:ext cx="9151936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Getting to know your customer better</a:t>
            </a:r>
            <a:r>
              <a:rPr lang="mr-IN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…</a:t>
            </a:r>
            <a:r>
              <a:rPr lang="en-GB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will:</a:t>
            </a:r>
            <a:endParaRPr lang="en-IE" sz="3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162" y="1223774"/>
            <a:ext cx="10365993" cy="409855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Help you to design better product and services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Plan more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efficient ways to deliver products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and services 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Help in setting prices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lan the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most effective way to stay in touch with customers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elp to give better customer experiences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Ultimately, it will help to grow more business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'Neill Suit Fem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38" y="863605"/>
            <a:ext cx="3015823" cy="8009466"/>
          </a:xfrm>
          <a:prstGeom prst="rect">
            <a:avLst/>
          </a:prstGeom>
        </p:spPr>
      </p:pic>
      <p:pic>
        <p:nvPicPr>
          <p:cNvPr id="4" name="Picture 3" descr="O'Neill Suit Ma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45" y="392628"/>
            <a:ext cx="3057387" cy="6617763"/>
          </a:xfrm>
          <a:prstGeom prst="rect">
            <a:avLst/>
          </a:prstGeom>
        </p:spPr>
      </p:pic>
      <p:pic>
        <p:nvPicPr>
          <p:cNvPr id="2" name="Picture 1" descr="O'Neill Wet Su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2" y="1202270"/>
            <a:ext cx="4229266" cy="5541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9" name="TextBox 8"/>
          <p:cNvSpPr txBox="1"/>
          <p:nvPr/>
        </p:nvSpPr>
        <p:spPr>
          <a:xfrm>
            <a:off x="913004" y="-181669"/>
            <a:ext cx="11566863" cy="110799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Who is likely to be the customer for this product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3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8" y="1788947"/>
            <a:ext cx="9151936" cy="304698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Discuss </a:t>
            </a:r>
            <a:r>
              <a:rPr lang="en-GB" sz="24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who</a:t>
            </a: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 the customer for O’Neill wet suits might be</a:t>
            </a:r>
            <a:r>
              <a:rPr lang="en-GB" sz="2400" dirty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24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Discuss their lifestyle, their interests and their </a:t>
            </a:r>
            <a:r>
              <a:rPr lang="en-GB" sz="24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preferences</a:t>
            </a: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</a:p>
          <a:p>
            <a:endParaRPr lang="en-GB" sz="24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r>
              <a:rPr lang="en-GB" sz="24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Why</a:t>
            </a: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 would they buy wet suit</a:t>
            </a:r>
            <a:r>
              <a:rPr lang="en-GB" sz="2400" dirty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24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r>
              <a:rPr lang="en-GB" sz="2400" dirty="0">
                <a:solidFill>
                  <a:srgbClr val="7F7F7F"/>
                </a:solidFill>
                <a:latin typeface="Century Gothic"/>
                <a:cs typeface="Century Gothic"/>
              </a:rPr>
              <a:t>Why would they buy and </a:t>
            </a:r>
            <a:r>
              <a:rPr lang="en-GB" sz="2400" b="1" dirty="0">
                <a:solidFill>
                  <a:srgbClr val="7F7F7F"/>
                </a:solidFill>
                <a:latin typeface="Century Gothic"/>
                <a:cs typeface="Century Gothic"/>
              </a:rPr>
              <a:t>O’Neill</a:t>
            </a:r>
            <a:r>
              <a:rPr lang="en-GB" sz="2400" dirty="0">
                <a:solidFill>
                  <a:srgbClr val="7F7F7F"/>
                </a:solidFill>
                <a:latin typeface="Century Gothic"/>
                <a:cs typeface="Century Gothic"/>
              </a:rPr>
              <a:t> wet </a:t>
            </a:r>
            <a:r>
              <a:rPr lang="en-GB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suit</a:t>
            </a:r>
            <a:r>
              <a:rPr lang="en-GB" sz="24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2400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IE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347" y="914400"/>
            <a:ext cx="40551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What do we know</a:t>
            </a:r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US" sz="32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0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8" y="535905"/>
            <a:ext cx="9151936" cy="107721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GB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Wouldn’t is be great to find out what it is that influences people’s buying choices</a:t>
            </a:r>
            <a:r>
              <a:rPr lang="en-GB" sz="32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3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362" y="1613233"/>
            <a:ext cx="10405837" cy="438529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Social influences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you identify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with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Tash Sultana or a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hilharmonic orchestra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Does your family influence your outlook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Positively or negatively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is your role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are you buying for yourself or someone else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if so, who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The ‘who’ will influence your behaviour in that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role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that moment are you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on or daughter, boyfriend / girlfriend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usband / wife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Parent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Relative / friend / acquaintance 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n any given day, a person can fill more than one of these roles and that perspective can influence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our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decisions</a:t>
            </a: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4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7" y="535905"/>
            <a:ext cx="9954775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GB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Other Influences on people’s buying choices</a:t>
            </a:r>
            <a:r>
              <a:rPr lang="en-GB" sz="32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3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363" y="1511635"/>
            <a:ext cx="10913838" cy="347992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Personal influences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Age / at what stage of life are you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this affects your preferences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Occupation &amp; economic circumstances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high or low disposable income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Lifestyle &amp; personality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like &amp; dislikes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lvl="1">
              <a:lnSpc>
                <a:spcPct val="12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Psychological influences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motivates you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The basic needs of life or an expression of your personality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Learning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preferences change as you learn and experience more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are your beliefs and attitudes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Tash Sultana may well not be for you!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2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8" y="535905"/>
            <a:ext cx="10852242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GB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What is the process involved in choice</a:t>
            </a:r>
            <a:r>
              <a:rPr lang="en-GB" sz="32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IE" sz="3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363" y="1545501"/>
            <a:ext cx="10913838" cy="380924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Recognising a need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Buy more bread or sugar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because you’ve run out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90000"/>
              </a:lnSpc>
            </a:pP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Information Search &amp; Consider the alternatives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Buying a new computer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what do you need / what does it have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other computers are there at the same price, speed, battery life, etc.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Look at ‘comparison website’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Read others opinions, such as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“Trusted Advisor”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Purchase decision and after-purchase behaviour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 the product or service and post/opinion a review online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Post a blog about your buying experience, or about the product or service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Tell friends and family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8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5033683" y="453851"/>
            <a:ext cx="2124635" cy="470897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7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87358" y="535905"/>
            <a:ext cx="9151936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Summary</a:t>
            </a:r>
            <a:endParaRPr lang="en-IE" sz="3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103" y="1358474"/>
            <a:ext cx="10678764" cy="250324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We have considered Consumer Buying Behaviour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With these various inquiries you are accumulating information.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This feeds your Marketing Information System and helps with planning and decisions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Markets must understood before marketing strategies can be developed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9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Rectangle 1"/>
          <p:cNvSpPr/>
          <p:nvPr/>
        </p:nvSpPr>
        <p:spPr>
          <a:xfrm>
            <a:off x="1226641" y="1224947"/>
            <a:ext cx="9898743" cy="4416588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Choose a product / service </a:t>
            </a:r>
            <a:r>
              <a:rPr lang="mr-IN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Outline what information about customers you would find useful in planning.</a:t>
            </a:r>
          </a:p>
          <a:p>
            <a:pPr>
              <a:lnSpc>
                <a:spcPct val="130000"/>
              </a:lnSpc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Think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about the following factors in your planning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Price</a:t>
            </a:r>
          </a:p>
          <a:p>
            <a:pPr>
              <a:lnSpc>
                <a:spcPct val="13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Think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about what is involved in setting the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price</a:t>
            </a:r>
          </a:p>
          <a:p>
            <a:pPr>
              <a:lnSpc>
                <a:spcPct val="13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effect it may have on sales to customers.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Also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, what effect it may have on the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company</a:t>
            </a:r>
          </a:p>
          <a:p>
            <a:pPr>
              <a:lnSpc>
                <a:spcPct val="130000"/>
              </a:lnSpc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Product</a:t>
            </a:r>
          </a:p>
          <a:p>
            <a:pPr>
              <a:lnSpc>
                <a:spcPct val="13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Impact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on product design </a:t>
            </a:r>
            <a:r>
              <a:rPr lang="mr-IN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mass market / specific customers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357" y="535905"/>
            <a:ext cx="10581309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Marketing Task </a:t>
            </a:r>
            <a:r>
              <a:rPr lang="mr-IN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–</a:t>
            </a:r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Consumer Buying Behaviour</a:t>
            </a:r>
            <a:endParaRPr lang="en-IE" sz="3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4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Rectangle 1"/>
          <p:cNvSpPr/>
          <p:nvPr/>
        </p:nvSpPr>
        <p:spPr>
          <a:xfrm>
            <a:off x="1226641" y="1224947"/>
            <a:ext cx="9898743" cy="4401199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Think about the following factors in your planning: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Place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Delivery method or location, e.g.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Mobile Apps sell online and are delivered online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Amazon sells online but delivers offline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Department stores generally sell and supply products offline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Promotion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methods of promotion will be most appropriate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Traditional offline advertising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	Online targeted advertising</a:t>
            </a:r>
          </a:p>
          <a:p>
            <a:pPr lvl="2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In-store sampling</a:t>
            </a:r>
          </a:p>
          <a:p>
            <a:pPr lvl="2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Public exhibition,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357" y="535905"/>
            <a:ext cx="10886109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IE" sz="3200" dirty="0">
                <a:solidFill>
                  <a:srgbClr val="7F7F7F"/>
                </a:solidFill>
                <a:latin typeface="Century Gothic"/>
                <a:cs typeface="Century Gothic"/>
              </a:rPr>
              <a:t>Marketing Task </a:t>
            </a:r>
            <a:r>
              <a:rPr lang="mr-IN" sz="3200" dirty="0">
                <a:solidFill>
                  <a:srgbClr val="7F7F7F"/>
                </a:solidFill>
                <a:latin typeface="Century Gothic"/>
                <a:cs typeface="Century Gothic"/>
              </a:rPr>
              <a:t>–</a:t>
            </a:r>
            <a:r>
              <a:rPr lang="en-IE" sz="3200" dirty="0">
                <a:solidFill>
                  <a:srgbClr val="7F7F7F"/>
                </a:solidFill>
                <a:latin typeface="Century Gothic"/>
                <a:cs typeface="Century Gothic"/>
              </a:rPr>
              <a:t> Consumer Buying </a:t>
            </a:r>
            <a:r>
              <a:rPr lang="en-IE" sz="3200" dirty="0" smtClean="0">
                <a:solidFill>
                  <a:srgbClr val="7F7F7F"/>
                </a:solidFill>
                <a:latin typeface="Century Gothic"/>
                <a:cs typeface="Century Gothic"/>
              </a:rPr>
              <a:t>Behaviour</a:t>
            </a:r>
            <a:endParaRPr lang="en-IE" sz="3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1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76">
        <p:fade/>
      </p:transition>
    </mc:Choice>
    <mc:Fallback xmlns="">
      <p:transition spd="med" advTm="302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2" name="Picture 1" descr="MBA GLOBAL INSTITUTE LOGO 20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6" y="1655581"/>
            <a:ext cx="2171700" cy="22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329765" y="2147151"/>
            <a:ext cx="9532470" cy="240065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can one person do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US" sz="4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3366FF"/>
                </a:solidFill>
                <a:latin typeface="Arial"/>
                <a:cs typeface="Arial"/>
                <a:hlinkClick r:id="rId3"/>
              </a:rPr>
              <a:t>https://www.youtube.com/watch?v=aILYbUDGDks&amp;list=RDRBw08GbrR-g&amp;index=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  <a:hlinkClick r:id="rId3"/>
              </a:rPr>
              <a:t>2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203201" y="809444"/>
            <a:ext cx="11785599" cy="536094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TASH SULTANA</a:t>
            </a:r>
          </a:p>
          <a:p>
            <a:pPr algn="ctr">
              <a:lnSpc>
                <a:spcPct val="90000"/>
              </a:lnSpc>
            </a:pPr>
            <a:endParaRPr lang="en-GB" sz="4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She’s a 22 year old Australian solo artist </a:t>
            </a:r>
          </a:p>
          <a:p>
            <a:pPr algn="ctr">
              <a:lnSpc>
                <a:spcPct val="90000"/>
              </a:lnSpc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She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played in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Dublin June 2017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Why are we interested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Is it -</a:t>
            </a:r>
          </a:p>
          <a:p>
            <a:pPr algn="ctr">
              <a:lnSpc>
                <a:spcPct val="90000"/>
              </a:lnSpc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Her style</a:t>
            </a:r>
          </a:p>
          <a:p>
            <a:pPr algn="ctr">
              <a:lnSpc>
                <a:spcPct val="90000"/>
              </a:lnSpc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Her technical ability</a:t>
            </a:r>
          </a:p>
          <a:p>
            <a:pPr algn="ctr">
              <a:lnSpc>
                <a:spcPct val="90000"/>
              </a:lnSpc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The message of her lyrics</a:t>
            </a:r>
          </a:p>
          <a:p>
            <a:pPr algn="ctr">
              <a:lnSpc>
                <a:spcPct val="90000"/>
              </a:lnSpc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Her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ability to play many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instruments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is her appeal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Would she appeal to everybody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90000"/>
              </a:lnSpc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52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380564" y="2164084"/>
            <a:ext cx="9532470" cy="76943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Have a discussion about Tash</a:t>
            </a:r>
            <a:endParaRPr lang="en-US" sz="4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93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3" name="Picture 2" descr="Tash Sult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683684"/>
            <a:ext cx="6096000" cy="3746500"/>
          </a:xfrm>
          <a:prstGeom prst="rect">
            <a:avLst/>
          </a:prstGeom>
        </p:spPr>
      </p:pic>
      <p:pic>
        <p:nvPicPr>
          <p:cNvPr id="4" name="Picture 3" descr="Ed Sheer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22" y="701309"/>
            <a:ext cx="6045200" cy="3743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4809" y="4555080"/>
            <a:ext cx="7748485" cy="110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Who could charge more for entry to their concert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140000"/>
              </a:lnSpc>
            </a:pPr>
            <a:r>
              <a:rPr lang="en-U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Why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0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380564" y="2164084"/>
            <a:ext cx="9532470" cy="76943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mr-IN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and now for the Marketing class</a:t>
            </a:r>
            <a:endParaRPr lang="en-US" sz="44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84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3" name="Picture 2" descr="Brands Discus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" y="321734"/>
            <a:ext cx="5949441" cy="5370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7887" y="3759216"/>
            <a:ext cx="5540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else would be useful to know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5126" y="216384"/>
            <a:ext cx="4431522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Look at the brands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. Choose a few</a:t>
            </a:r>
            <a:r>
              <a:rPr lang="mr-IN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4701" y="927585"/>
            <a:ext cx="6292971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Discuss who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the consumer of these brands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may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0379" y="3111995"/>
            <a:ext cx="5669672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do you think their preferences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might be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0345" y="1655716"/>
            <a:ext cx="6440141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Are the customers all the same</a:t>
            </a:r>
            <a:r>
              <a:rPr lang="mr-IN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…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What age are they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5735" y="2428587"/>
            <a:ext cx="8331200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Are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all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of the brands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appealing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to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the sam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gender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3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76130"/>
            <a:ext cx="12192000" cy="663678"/>
          </a:xfrm>
          <a:prstGeom prst="rect">
            <a:avLst/>
          </a:prstGeom>
          <a:solidFill>
            <a:srgbClr val="02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IE" dirty="0"/>
          </a:p>
        </p:txBody>
      </p:sp>
      <p:pic>
        <p:nvPicPr>
          <p:cNvPr id="7" name="Picture 6" descr="instituteL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309" y="5358634"/>
            <a:ext cx="854848" cy="86562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1329765" y="2164084"/>
            <a:ext cx="9532470" cy="76943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Consumer Buying Behaviour</a:t>
            </a:r>
          </a:p>
        </p:txBody>
      </p:sp>
    </p:spTree>
    <p:extLst>
      <p:ext uri="{BB962C8B-B14F-4D97-AF65-F5344CB8AC3E}">
        <p14:creationId xmlns:p14="http://schemas.microsoft.com/office/powerpoint/2010/main" val="15560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75">
        <p:fade/>
      </p:transition>
    </mc:Choice>
    <mc:Fallback xmlns="">
      <p:transition spd="med" advTm="1237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8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23008</TotalTime>
  <Words>821</Words>
  <Application>Microsoft Macintosh PowerPoint</Application>
  <PresentationFormat>Custom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Fennelly</dc:creator>
  <cp:lastModifiedBy>Greg Devlin</cp:lastModifiedBy>
  <cp:revision>243</cp:revision>
  <cp:lastPrinted>2017-09-12T17:09:03Z</cp:lastPrinted>
  <dcterms:created xsi:type="dcterms:W3CDTF">2017-08-22T15:35:19Z</dcterms:created>
  <dcterms:modified xsi:type="dcterms:W3CDTF">2017-11-07T17:19:46Z</dcterms:modified>
</cp:coreProperties>
</file>